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1"/>
  </p:notesMasterIdLst>
  <p:sldIdLst>
    <p:sldId id="491" r:id="rId2"/>
    <p:sldId id="522" r:id="rId3"/>
    <p:sldId id="523" r:id="rId4"/>
    <p:sldId id="524" r:id="rId5"/>
    <p:sldId id="525" r:id="rId6"/>
    <p:sldId id="526" r:id="rId7"/>
    <p:sldId id="528" r:id="rId8"/>
    <p:sldId id="527" r:id="rId9"/>
    <p:sldId id="529" r:id="rId10"/>
  </p:sldIdLst>
  <p:sldSz cx="10045700" cy="644525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030">
          <p15:clr>
            <a:srgbClr val="A4A3A4"/>
          </p15:clr>
        </p15:guide>
        <p15:guide id="2" pos="316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39E4"/>
    <a:srgbClr val="FF6600"/>
    <a:srgbClr val="F9B9EB"/>
    <a:srgbClr val="3A30FA"/>
    <a:srgbClr val="B85250"/>
    <a:srgbClr val="66FFFF"/>
    <a:srgbClr val="F6CAD4"/>
    <a:srgbClr val="FFFF66"/>
    <a:srgbClr val="FF3300"/>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9644" autoAdjust="0"/>
  </p:normalViewPr>
  <p:slideViewPr>
    <p:cSldViewPr>
      <p:cViewPr varScale="1">
        <p:scale>
          <a:sx n="104" d="100"/>
          <a:sy n="104" d="100"/>
        </p:scale>
        <p:origin x="557" y="58"/>
      </p:cViewPr>
      <p:guideLst>
        <p:guide orient="horz" pos="2030"/>
        <p:guide pos="3164"/>
      </p:guideLst>
    </p:cSldViewPr>
  </p:slideViewPr>
  <p:notesTextViewPr>
    <p:cViewPr>
      <p:scale>
        <a:sx n="300" d="100"/>
        <a:sy n="300" d="100"/>
      </p:scale>
      <p:origin x="0" y="0"/>
    </p:cViewPr>
  </p:notesTextViewPr>
  <p:sorterViewPr>
    <p:cViewPr>
      <p:scale>
        <a:sx n="100" d="100"/>
        <a:sy n="100" d="100"/>
      </p:scale>
      <p:origin x="0" y="1031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g>
</file>

<file path=ppt/media/image11.jpg>
</file>

<file path=ppt/media/image12.jp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a:defRPr sz="1200">
                <a:latin typeface="Calibri" panose="020F0502020204030204" pitchFamily="34" charset="0"/>
              </a:defRPr>
            </a:lvl1pPr>
          </a:lstStyle>
          <a:p>
            <a:fld id="{88709C98-B80A-4F28-AF74-CF08CF81A715}" type="datetime1">
              <a:rPr lang="en-US"/>
              <a:t>6/6/2023</a:t>
            </a:fld>
            <a:endParaRPr lang="en-US"/>
          </a:p>
        </p:txBody>
      </p:sp>
      <p:sp>
        <p:nvSpPr>
          <p:cNvPr id="4" name="Slide Image Placeholder 3"/>
          <p:cNvSpPr>
            <a:spLocks noGrp="1" noRot="1" noChangeAspect="1"/>
          </p:cNvSpPr>
          <p:nvPr>
            <p:ph type="sldImg" idx="2"/>
          </p:nvPr>
        </p:nvSpPr>
        <p:spPr>
          <a:xfrm>
            <a:off x="757238" y="685800"/>
            <a:ext cx="5343525" cy="3429000"/>
          </a:xfrm>
          <a:prstGeom prst="rect">
            <a:avLst/>
          </a:prstGeom>
          <a:noFill/>
          <a:ln w="12700">
            <a:solidFill>
              <a:prstClr val="black"/>
            </a:solidFill>
          </a:ln>
        </p:spPr>
        <p:txBody>
          <a:bodyPr vert="horz" wrap="square" lIns="91440" tIns="45720" rIns="91440" bIns="45720" numCol="1" anchor="ctr" anchorCtr="0" compatLnSpc="1"/>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lstStyle>
            <a:lvl1pPr>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atin typeface="Calibri" panose="020F0502020204030204" pitchFamily="34" charset="0"/>
              </a:defRPr>
            </a:lvl1pPr>
          </a:lstStyle>
          <a:p>
            <a:fld id="{4D112868-65FD-4572-A383-97DC0EC9B913}" type="slidenum">
              <a:rPr lang="en-US"/>
              <a:t>‹#›</a:t>
            </a:fld>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panose="020B0600070205080204" pitchFamily="34"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7238" y="685800"/>
            <a:ext cx="5343525"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4D112868-65FD-4572-A383-97DC0EC9B913}" type="slidenum">
              <a:rPr lang="en-US" smtClean="0"/>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 y="3"/>
            <a:ext cx="6027420" cy="859367"/>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586001" y="1289053"/>
            <a:ext cx="8957417" cy="4440061"/>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FFC4ABB8-5B0F-4AA4-B6A6-7C7E2BD089D3}"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userDrawn="1"/>
        </p:nvPicPr>
        <p:blipFill>
          <a:blip r:embed="rId2" cstate="print"/>
          <a:srcRect b="10713"/>
          <a:stretch>
            <a:fillRect/>
          </a:stretch>
        </p:blipFill>
        <p:spPr bwMode="auto">
          <a:xfrm>
            <a:off x="7199418" y="214841"/>
            <a:ext cx="2260282" cy="596782"/>
          </a:xfrm>
          <a:prstGeom prst="rect">
            <a:avLst/>
          </a:prstGeom>
          <a:noFill/>
          <a:ln w="9525">
            <a:noFill/>
            <a:miter lim="800000"/>
            <a:headEnd/>
            <a:tailEnd/>
          </a:ln>
        </p:spPr>
      </p:pic>
      <p:grpSp>
        <p:nvGrpSpPr>
          <p:cNvPr id="5" name="Group 7"/>
          <p:cNvGrpSpPr/>
          <p:nvPr userDrawn="1"/>
        </p:nvGrpSpPr>
        <p:grpSpPr bwMode="auto">
          <a:xfrm>
            <a:off x="6752944" y="4"/>
            <a:ext cx="3292756" cy="823559"/>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userDrawn="1"/>
        </p:nvPicPr>
        <p:blipFill>
          <a:blip r:embed="rId3" cstate="print"/>
          <a:srcRect/>
          <a:stretch>
            <a:fillRect/>
          </a:stretch>
        </p:blipFill>
        <p:spPr bwMode="auto">
          <a:xfrm>
            <a:off x="7199421" y="214843"/>
            <a:ext cx="2110294" cy="57291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p:cNvSpPr>
            <a:spLocks noGrp="1"/>
          </p:cNvSpPr>
          <p:nvPr>
            <p:ph type="dt" sz="half" idx="10"/>
          </p:nvPr>
        </p:nvSpPr>
        <p:spPr/>
        <p:txBody>
          <a:bodyPr/>
          <a:lstStyle>
            <a:lvl1pPr>
              <a:defRPr/>
            </a:lvl1pPr>
          </a:lstStyle>
          <a:p>
            <a:endParaRPr lang="en-US"/>
          </a:p>
        </p:txBody>
      </p:sp>
      <p:sp>
        <p:nvSpPr>
          <p:cNvPr id="11" name="Footer Placeholder 4"/>
          <p:cNvSpPr>
            <a:spLocks noGrp="1"/>
          </p:cNvSpPr>
          <p:nvPr>
            <p:ph type="ftr" sz="quarter" idx="11"/>
          </p:nvPr>
        </p:nvSpPr>
        <p:spPr/>
        <p:txBody>
          <a:bodyPr/>
          <a:lstStyle>
            <a:lvl1pPr>
              <a:defRPr/>
            </a:lvl1pPr>
          </a:lstStyle>
          <a:p>
            <a:pPr>
              <a:defRPr/>
            </a:pPr>
            <a:endParaRPr lang="en-US"/>
          </a:p>
        </p:txBody>
      </p:sp>
      <p:sp>
        <p:nvSpPr>
          <p:cNvPr id="12" name="Slide Number Placeholder 5"/>
          <p:cNvSpPr>
            <a:spLocks noGrp="1"/>
          </p:cNvSpPr>
          <p:nvPr>
            <p:ph type="sldNum" sz="quarter" idx="12"/>
          </p:nvPr>
        </p:nvSpPr>
        <p:spPr/>
        <p:txBody>
          <a:bodyPr/>
          <a:lstStyle>
            <a:lvl1pPr>
              <a:defRPr/>
            </a:lvl1pPr>
          </a:lstStyle>
          <a:p>
            <a:fld id="{8BD8F058-9003-4658-AA47-7D4800AF7EA2}"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jpe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 y="2"/>
            <a:ext cx="7115703" cy="787753"/>
          </a:xfrm>
          <a:prstGeom prst="rect">
            <a:avLst/>
          </a:prstGeom>
          <a:noFill/>
          <a:ln w="9525">
            <a:noFill/>
            <a:miter lim="800000"/>
          </a:ln>
        </p:spPr>
        <p:txBody>
          <a:bodyPr vert="horz" wrap="square" lIns="91440" tIns="45720" rIns="91440" bIns="45720" numCol="1" anchor="ctr" anchorCtr="0" compatLnSpc="1"/>
          <a:lstStyle/>
          <a:p>
            <a:pPr lvl="0"/>
            <a:r>
              <a:rPr lang="en-US"/>
              <a:t>Click to edit Master title style</a:t>
            </a:r>
          </a:p>
        </p:txBody>
      </p:sp>
      <p:sp>
        <p:nvSpPr>
          <p:cNvPr id="1027" name="Text Placeholder 2"/>
          <p:cNvSpPr>
            <a:spLocks noGrp="1"/>
          </p:cNvSpPr>
          <p:nvPr>
            <p:ph type="body" idx="1"/>
          </p:nvPr>
        </p:nvSpPr>
        <p:spPr bwMode="auto">
          <a:xfrm>
            <a:off x="502287" y="1289052"/>
            <a:ext cx="9041131" cy="4253567"/>
          </a:xfrm>
          <a:prstGeom prst="rect">
            <a:avLst/>
          </a:prstGeom>
          <a:noFill/>
          <a:ln w="9525">
            <a:noFill/>
            <a:miter lim="800000"/>
          </a:ln>
        </p:spPr>
        <p:txBody>
          <a:bodyPr vert="horz" wrap="square" lIns="91440" tIns="45720" rIns="91440" bIns="45720"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2288" y="5973796"/>
            <a:ext cx="2343997" cy="343149"/>
          </a:xfrm>
          <a:prstGeom prst="rect">
            <a:avLst/>
          </a:prstGeom>
        </p:spPr>
        <p:txBody>
          <a:bodyPr vert="horz" wrap="square" lIns="91440" tIns="45720" rIns="91440" bIns="45720" numCol="1" anchor="ctr" anchorCtr="0" compatLnSpc="1"/>
          <a:lstStyle>
            <a:lvl1pPr>
              <a:defRPr sz="1200" b="1">
                <a:solidFill>
                  <a:srgbClr val="0070C0"/>
                </a:solidFill>
                <a:latin typeface="Times New Roman" panose="02020603050405020304" pitchFamily="18" charset="0"/>
                <a:cs typeface="Times New Roman" panose="02020603050405020304" pitchFamily="18" charset="0"/>
              </a:defRPr>
            </a:lvl1pPr>
          </a:lstStyle>
          <a:p>
            <a:endParaRPr lang="en-US" dirty="0"/>
          </a:p>
        </p:txBody>
      </p:sp>
      <p:sp>
        <p:nvSpPr>
          <p:cNvPr id="5" name="Footer Placeholder 4"/>
          <p:cNvSpPr>
            <a:spLocks noGrp="1"/>
          </p:cNvSpPr>
          <p:nvPr>
            <p:ph type="ftr" sz="quarter" idx="3"/>
          </p:nvPr>
        </p:nvSpPr>
        <p:spPr>
          <a:xfrm>
            <a:off x="3432282" y="5973796"/>
            <a:ext cx="3181138" cy="343149"/>
          </a:xfrm>
          <a:prstGeom prst="rect">
            <a:avLst/>
          </a:prstGeom>
        </p:spPr>
        <p:txBody>
          <a:bodyPr vert="horz" wrap="square" lIns="91440" tIns="45720" rIns="91440" bIns="45720" numCol="1" anchor="ctr" anchorCtr="0" compatLnSpc="1"/>
          <a:lstStyle>
            <a:lvl1pPr algn="ctr">
              <a:defRPr sz="1200" b="1">
                <a:solidFill>
                  <a:srgbClr val="0070C0"/>
                </a:solidFill>
                <a:latin typeface="Times New Roman" panose="02020603050405020304" pitchFamily="18" charset="0"/>
                <a:ea typeface="MS PGothic" panose="020B0600070205080204" pitchFamily="34" charset="-128"/>
                <a:cs typeface="Times New Roman" panose="02020603050405020304" pitchFamily="18" charset="0"/>
              </a:defRPr>
            </a:lvl1pPr>
          </a:lstStyle>
          <a:p>
            <a:pPr>
              <a:defRPr/>
            </a:pPr>
            <a:endParaRPr lang="en-US" dirty="0"/>
          </a:p>
        </p:txBody>
      </p:sp>
      <p:sp>
        <p:nvSpPr>
          <p:cNvPr id="6" name="Slide Number Placeholder 5"/>
          <p:cNvSpPr>
            <a:spLocks noGrp="1"/>
          </p:cNvSpPr>
          <p:nvPr>
            <p:ph type="sldNum" sz="quarter" idx="4"/>
          </p:nvPr>
        </p:nvSpPr>
        <p:spPr>
          <a:xfrm>
            <a:off x="7199422" y="5973796"/>
            <a:ext cx="2343997" cy="343149"/>
          </a:xfrm>
          <a:prstGeom prst="rect">
            <a:avLst/>
          </a:prstGeom>
        </p:spPr>
        <p:txBody>
          <a:bodyPr vert="horz" wrap="square" lIns="91440" tIns="45720" rIns="91440" bIns="45720" numCol="1" anchor="ctr" anchorCtr="0" compatLnSpc="1"/>
          <a:lstStyle>
            <a:lvl1pPr algn="r">
              <a:defRPr sz="1200" b="1">
                <a:solidFill>
                  <a:srgbClr val="0070C0"/>
                </a:solidFill>
                <a:latin typeface="Times New Roman" panose="02020603050405020304" pitchFamily="18" charset="0"/>
                <a:cs typeface="Times New Roman" panose="02020603050405020304" pitchFamily="18" charset="0"/>
              </a:defRPr>
            </a:lvl1pPr>
          </a:lstStyle>
          <a:p>
            <a:fld id="{775DC763-8AAC-4A07-A453-38B55A3783BD}" type="slidenum">
              <a:rPr lang="en-US" smtClean="0"/>
              <a:t>‹#›</a:t>
            </a:fld>
            <a:endParaRPr lang="en-US"/>
          </a:p>
        </p:txBody>
      </p:sp>
      <p:sp>
        <p:nvSpPr>
          <p:cNvPr id="1031" name="Rectangle 11"/>
          <p:cNvSpPr>
            <a:spLocks noChangeArrowheads="1"/>
          </p:cNvSpPr>
          <p:nvPr/>
        </p:nvSpPr>
        <p:spPr bwMode="auto">
          <a:xfrm>
            <a:off x="1" y="2"/>
            <a:ext cx="10045700" cy="787753"/>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sp>
        <p:nvSpPr>
          <p:cNvPr id="8" name="Rectangle 11"/>
          <p:cNvSpPr>
            <a:spLocks noChangeArrowheads="1"/>
          </p:cNvSpPr>
          <p:nvPr/>
        </p:nvSpPr>
        <p:spPr bwMode="auto">
          <a:xfrm flipV="1">
            <a:off x="1" y="6302025"/>
            <a:ext cx="10045700" cy="186193"/>
          </a:xfrm>
          <a:prstGeom prst="rect">
            <a:avLst/>
          </a:prstGeom>
          <a:solidFill>
            <a:srgbClr val="FF0000"/>
          </a:solidFill>
          <a:ln w="9525">
            <a:noFill/>
            <a:miter lim="800000"/>
          </a:ln>
          <a:effectLst/>
          <a:scene3d>
            <a:camera prst="orthographicFront"/>
            <a:lightRig rig="threePt" dir="t"/>
          </a:scene3d>
          <a:sp3d>
            <a:bevelB/>
          </a:sp3d>
        </p:spPr>
        <p:txBody>
          <a:bodyPr wrap="none" anchor="ctr"/>
          <a:lstStyle/>
          <a:p>
            <a:pPr>
              <a:defRPr/>
            </a:pPr>
            <a:endParaRPr lang="en-US">
              <a:latin typeface="Calibri" panose="020F0502020204030204" pitchFamily="34" charset="0"/>
              <a:ea typeface="MS PGothic" panose="020B0600070205080204" pitchFamily="34" charset="-128"/>
            </a:endParaRPr>
          </a:p>
        </p:txBody>
      </p:sp>
      <p:pic>
        <p:nvPicPr>
          <p:cNvPr id="1035" name="Picture 10" descr="LOGO.gif"/>
          <p:cNvPicPr>
            <a:picLocks noChangeAspect="1"/>
          </p:cNvPicPr>
          <p:nvPr/>
        </p:nvPicPr>
        <p:blipFill>
          <a:blip r:embed="rId4" cstate="print"/>
          <a:srcRect b="10713"/>
          <a:stretch>
            <a:fillRect/>
          </a:stretch>
        </p:blipFill>
        <p:spPr bwMode="auto">
          <a:xfrm>
            <a:off x="7199418" y="214841"/>
            <a:ext cx="2260282" cy="596782"/>
          </a:xfrm>
          <a:prstGeom prst="rect">
            <a:avLst/>
          </a:prstGeom>
          <a:noFill/>
          <a:ln w="9525">
            <a:noFill/>
            <a:miter lim="800000"/>
            <a:headEnd/>
            <a:tailEnd/>
          </a:ln>
        </p:spPr>
      </p:pic>
      <p:pic>
        <p:nvPicPr>
          <p:cNvPr id="1036" name="Picture 10" descr="LOGO.gif"/>
          <p:cNvPicPr>
            <a:picLocks noChangeAspect="1"/>
          </p:cNvPicPr>
          <p:nvPr/>
        </p:nvPicPr>
        <p:blipFill>
          <a:blip r:embed="rId4" cstate="print"/>
          <a:srcRect b="10713"/>
          <a:stretch>
            <a:fillRect/>
          </a:stretch>
        </p:blipFill>
        <p:spPr bwMode="auto">
          <a:xfrm>
            <a:off x="7199418" y="214841"/>
            <a:ext cx="2260282" cy="596782"/>
          </a:xfrm>
          <a:prstGeom prst="rect">
            <a:avLst/>
          </a:prstGeom>
          <a:noFill/>
          <a:ln w="9525">
            <a:noFill/>
            <a:miter lim="800000"/>
            <a:headEnd/>
            <a:tailEnd/>
          </a:ln>
        </p:spPr>
      </p:pic>
      <p:grpSp>
        <p:nvGrpSpPr>
          <p:cNvPr id="1037" name="Group 7"/>
          <p:cNvGrpSpPr/>
          <p:nvPr/>
        </p:nvGrpSpPr>
        <p:grpSpPr bwMode="auto">
          <a:xfrm>
            <a:off x="6752944" y="4"/>
            <a:ext cx="3292756" cy="823559"/>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ln>
          </p:spPr>
          <p:txBody>
            <a:bodyPr wrap="none" anchor="ctr"/>
            <a:lstStyle/>
            <a:p>
              <a:endParaRPr lang="en-US">
                <a:latin typeface="Calibri" panose="020F0502020204030204" pitchFamily="34" charset="0"/>
              </a:endParaRPr>
            </a:p>
          </p:txBody>
        </p:sp>
        <p:pic>
          <p:nvPicPr>
            <p:cNvPr id="1040" name="Picture 9" descr="LOGO.gif"/>
            <p:cNvPicPr>
              <a:picLocks noChangeAspect="1"/>
            </p:cNvPicPr>
            <p:nvPr/>
          </p:nvPicPr>
          <p:blipFill>
            <a:blip r:embed="rId4"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5" cstate="print"/>
          <a:srcRect/>
          <a:stretch>
            <a:fillRect/>
          </a:stretch>
        </p:blipFill>
        <p:spPr bwMode="auto">
          <a:xfrm>
            <a:off x="7199421" y="214843"/>
            <a:ext cx="2110294" cy="57291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hf hdr="0" dt="0"/>
  <p:txStyles>
    <p:titleStyle>
      <a:lvl1pPr algn="ctr" rtl="0" eaLnBrk="0" fontAlgn="base" hangingPunct="0">
        <a:spcBef>
          <a:spcPct val="0"/>
        </a:spcBef>
        <a:spcAft>
          <a:spcPct val="0"/>
        </a:spcAft>
        <a:defRPr sz="3000" kern="1200">
          <a:solidFill>
            <a:schemeClr val="tx1"/>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000">
          <a:solidFill>
            <a:schemeClr val="tx1"/>
          </a:solidFill>
          <a:latin typeface="Calibri" panose="020F050202020403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6pPr>
      <a:lvl7pPr marL="9144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7pPr>
      <a:lvl8pPr marL="13716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8pPr>
      <a:lvl9pPr marL="1828800" algn="ctr" rtl="0" fontAlgn="base">
        <a:spcBef>
          <a:spcPct val="0"/>
        </a:spcBef>
        <a:spcAft>
          <a:spcPct val="0"/>
        </a:spcAft>
        <a:defRPr sz="3000">
          <a:solidFill>
            <a:schemeClr val="tx1"/>
          </a:solidFill>
          <a:latin typeface="Calibri" panose="020F0502020204030204" pitchFamily="34" charset="0"/>
          <a:ea typeface="MS PGothic" panose="020B0600070205080204" pitchFamily="34" charset="-128"/>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S PGothic" panose="020B0600070205080204" pitchFamily="34" charset="-128"/>
          <a:cs typeface="MS PGothic" panose="020B0600070205080204" pitchFamily="34" charset="-128"/>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S PGothic" panose="020B0600070205080204" pitchFamily="34" charset="-128"/>
          <a:cs typeface="MS PGothic" panose="020B0600070205080204" pitchFamily="34" charset="-128"/>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S PGothic" panose="020B0600070205080204" pitchFamily="34" charset="-128"/>
          <a:cs typeface="MS PGothic" panose="020B0600070205080204" pitchFamily="34" charset="-128"/>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092854" y="4654905"/>
            <a:ext cx="5232136" cy="579967"/>
          </a:xfrm>
          <a:prstGeom prst="rect">
            <a:avLst/>
          </a:prstGeom>
          <a:noFill/>
        </p:spPr>
        <p:txBody>
          <a:bodyPr wrap="square" rtlCol="0">
            <a:spAutoFit/>
          </a:bodyPr>
          <a:lstStyle/>
          <a:p>
            <a:pPr algn="ctr">
              <a:lnSpc>
                <a:spcPct val="150000"/>
              </a:lnSpc>
            </a:pPr>
            <a:r>
              <a:rPr lang="en-US" sz="2400" b="1" dirty="0">
                <a:latin typeface="Times New Roman" panose="02020603050405020304" pitchFamily="18" charset="0"/>
                <a:cs typeface="Times New Roman" panose="02020603050405020304" pitchFamily="18" charset="0"/>
              </a:rPr>
              <a:t>   </a:t>
            </a:r>
          </a:p>
        </p:txBody>
      </p:sp>
      <p:sp>
        <p:nvSpPr>
          <p:cNvPr id="6" name="TextBox 5"/>
          <p:cNvSpPr txBox="1"/>
          <p:nvPr/>
        </p:nvSpPr>
        <p:spPr>
          <a:xfrm>
            <a:off x="1841713" y="5262336"/>
            <a:ext cx="6780848" cy="646331"/>
          </a:xfrm>
          <a:prstGeom prst="rect">
            <a:avLst/>
          </a:prstGeom>
          <a:noFill/>
        </p:spPr>
        <p:txBody>
          <a:bodyPr wrap="square" rtlCol="0">
            <a:spAutoFit/>
          </a:bodyPr>
          <a:lstStyle/>
          <a:p>
            <a:pPr algn="ctr"/>
            <a:r>
              <a:rPr lang="en-US" dirty="0">
                <a:solidFill>
                  <a:srgbClr val="FF0000"/>
                </a:solidFill>
                <a:latin typeface="Times New Roman" panose="02020603050405020304" pitchFamily="18" charset="0"/>
                <a:cs typeface="Times New Roman" panose="02020603050405020304" pitchFamily="18" charset="0"/>
              </a:rPr>
              <a:t>Department of Computer Science and Engineering</a:t>
            </a:r>
          </a:p>
          <a:p>
            <a:pPr algn="ctr"/>
            <a:r>
              <a:rPr lang="en-US" dirty="0">
                <a:solidFill>
                  <a:srgbClr val="FF0000"/>
                </a:solidFill>
                <a:latin typeface="Times New Roman" panose="02020603050405020304" pitchFamily="18" charset="0"/>
                <a:cs typeface="Times New Roman" panose="02020603050405020304" pitchFamily="18" charset="0"/>
              </a:rPr>
              <a:t>Chitkara University, Punjab</a:t>
            </a:r>
          </a:p>
        </p:txBody>
      </p:sp>
      <p:sp>
        <p:nvSpPr>
          <p:cNvPr id="7" name="Slide Number Placeholder 6"/>
          <p:cNvSpPr>
            <a:spLocks noGrp="1"/>
          </p:cNvSpPr>
          <p:nvPr>
            <p:ph type="sldNum" sz="quarter" idx="12"/>
          </p:nvPr>
        </p:nvSpPr>
        <p:spPr/>
        <p:txBody>
          <a:bodyPr/>
          <a:lstStyle/>
          <a:p>
            <a:fld id="{8BD8F058-9003-4658-AA47-7D4800AF7EA2}" type="slidenum">
              <a:rPr lang="en-US" smtClean="0"/>
              <a:t>1</a:t>
            </a:fld>
            <a:endParaRPr lang="en-US"/>
          </a:p>
        </p:txBody>
      </p:sp>
      <p:sp>
        <p:nvSpPr>
          <p:cNvPr id="8" name="TextBox 7">
            <a:extLst>
              <a:ext uri="{FF2B5EF4-FFF2-40B4-BE49-F238E27FC236}">
                <a16:creationId xmlns:a16="http://schemas.microsoft.com/office/drawing/2014/main" id="{72FA914A-0B94-708B-5C0B-74B1C24C80E0}"/>
              </a:ext>
            </a:extLst>
          </p:cNvPr>
          <p:cNvSpPr txBox="1"/>
          <p:nvPr/>
        </p:nvSpPr>
        <p:spPr>
          <a:xfrm flipH="1">
            <a:off x="984250" y="1393825"/>
            <a:ext cx="8001000" cy="4770537"/>
          </a:xfrm>
          <a:prstGeom prst="rect">
            <a:avLst/>
          </a:prstGeom>
          <a:noFill/>
        </p:spPr>
        <p:txBody>
          <a:bodyPr wrap="square" rtlCol="0">
            <a:spAutoFit/>
          </a:bodyPr>
          <a:lstStyle/>
          <a:p>
            <a:pPr algn="ctr"/>
            <a:r>
              <a:rPr lang="en-IN" sz="2800" b="1" dirty="0"/>
              <a:t>AUTOMOV</a:t>
            </a:r>
          </a:p>
          <a:p>
            <a:pPr algn="ctr"/>
            <a:endParaRPr lang="en-IN" sz="2400" b="1" dirty="0"/>
          </a:p>
          <a:p>
            <a:pPr algn="ctr"/>
            <a:r>
              <a:rPr lang="en-IN" sz="2400" b="1" dirty="0"/>
              <a:t>Subject Name: IP Project (CS203)</a:t>
            </a:r>
          </a:p>
          <a:p>
            <a:pPr lvl="5"/>
            <a:r>
              <a:rPr lang="en-IN" b="1" dirty="0"/>
              <a:t>Submitted By:</a:t>
            </a:r>
          </a:p>
          <a:p>
            <a:pPr lvl="5"/>
            <a:r>
              <a:rPr lang="en-IN" b="1" dirty="0"/>
              <a:t>1. ARUSH GUPTA(2010991493)</a:t>
            </a:r>
          </a:p>
          <a:p>
            <a:pPr lvl="5"/>
            <a:r>
              <a:rPr lang="en-IN" b="1" dirty="0"/>
              <a:t>2. DAMIA KALRA(2010991526)</a:t>
            </a:r>
          </a:p>
          <a:p>
            <a:pPr lvl="5"/>
            <a:r>
              <a:rPr lang="en-IN" b="1" dirty="0"/>
              <a:t>3. GAUTAM NARULA(2010990233)</a:t>
            </a:r>
          </a:p>
          <a:p>
            <a:pPr lvl="5"/>
            <a:r>
              <a:rPr lang="en-IN" b="1" dirty="0"/>
              <a:t>4. KARTIKAY SHARMA(2010991590) </a:t>
            </a:r>
          </a:p>
          <a:p>
            <a:pPr lvl="5" algn="ctr"/>
            <a:endParaRPr lang="en-IN" b="1" dirty="0"/>
          </a:p>
          <a:p>
            <a:pPr algn="ctr"/>
            <a:endParaRPr lang="en-IN" sz="2400" b="1" dirty="0"/>
          </a:p>
          <a:p>
            <a:pPr algn="ctr"/>
            <a:endParaRPr lang="en-IN" sz="2400" b="1" dirty="0"/>
          </a:p>
          <a:p>
            <a:pPr algn="ctr"/>
            <a:endParaRPr lang="en-IN" sz="2400" b="1" dirty="0"/>
          </a:p>
          <a:p>
            <a:pPr algn="ctr"/>
            <a:endParaRPr lang="en-IN" sz="2400" b="1" dirty="0"/>
          </a:p>
          <a:p>
            <a:pPr algn="ctr"/>
            <a:endParaRPr lang="en-IN" sz="2400" b="1" dirty="0"/>
          </a:p>
        </p:txBody>
      </p:sp>
      <p:pic>
        <p:nvPicPr>
          <p:cNvPr id="10" name="Picture 9">
            <a:extLst>
              <a:ext uri="{FF2B5EF4-FFF2-40B4-BE49-F238E27FC236}">
                <a16:creationId xmlns:a16="http://schemas.microsoft.com/office/drawing/2014/main" id="{B3C5A2EB-95A4-2110-D005-6D60EFA13F29}"/>
              </a:ext>
            </a:extLst>
          </p:cNvPr>
          <p:cNvPicPr>
            <a:picLocks noChangeAspect="1"/>
          </p:cNvPicPr>
          <p:nvPr/>
        </p:nvPicPr>
        <p:blipFill>
          <a:blip r:embed="rId3"/>
          <a:srcRect/>
          <a:stretch>
            <a:fillRect/>
          </a:stretch>
        </p:blipFill>
        <p:spPr>
          <a:xfrm>
            <a:off x="3568065" y="4017974"/>
            <a:ext cx="2833370" cy="82042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AUTOMOV’S APPROACH</a:t>
            </a:r>
          </a:p>
        </p:txBody>
      </p:sp>
      <p:graphicFrame>
        <p:nvGraphicFramePr>
          <p:cNvPr id="6" name="Table 6">
            <a:extLst>
              <a:ext uri="{FF2B5EF4-FFF2-40B4-BE49-F238E27FC236}">
                <a16:creationId xmlns:a16="http://schemas.microsoft.com/office/drawing/2014/main" id="{EFC41FCE-87EE-D196-70C0-58C30B1F4FD1}"/>
              </a:ext>
            </a:extLst>
          </p:cNvPr>
          <p:cNvGraphicFramePr>
            <a:graphicFrameLocks noGrp="1"/>
          </p:cNvGraphicFramePr>
          <p:nvPr>
            <p:ph idx="1"/>
            <p:extLst>
              <p:ext uri="{D42A27DB-BD31-4B8C-83A1-F6EECF244321}">
                <p14:modId xmlns:p14="http://schemas.microsoft.com/office/powerpoint/2010/main" val="889452120"/>
              </p:ext>
            </p:extLst>
          </p:nvPr>
        </p:nvGraphicFramePr>
        <p:xfrm>
          <a:off x="501650" y="1289049"/>
          <a:ext cx="9042400" cy="4295775"/>
        </p:xfrm>
        <a:graphic>
          <a:graphicData uri="http://schemas.openxmlformats.org/drawingml/2006/table">
            <a:tbl>
              <a:tblPr firstRow="1" bandRow="1">
                <a:tableStyleId>{5C22544A-7EE6-4342-B048-85BDC9FD1C3A}</a:tableStyleId>
              </a:tblPr>
              <a:tblGrid>
                <a:gridCol w="4521200">
                  <a:extLst>
                    <a:ext uri="{9D8B030D-6E8A-4147-A177-3AD203B41FA5}">
                      <a16:colId xmlns:a16="http://schemas.microsoft.com/office/drawing/2014/main" val="3312314198"/>
                    </a:ext>
                  </a:extLst>
                </a:gridCol>
                <a:gridCol w="4521200">
                  <a:extLst>
                    <a:ext uri="{9D8B030D-6E8A-4147-A177-3AD203B41FA5}">
                      <a16:colId xmlns:a16="http://schemas.microsoft.com/office/drawing/2014/main" val="2179369130"/>
                    </a:ext>
                  </a:extLst>
                </a:gridCol>
              </a:tblGrid>
              <a:tr h="4295775">
                <a:tc>
                  <a:txBody>
                    <a:bodyPr/>
                    <a:lstStyle/>
                    <a:p>
                      <a:r>
                        <a:rPr lang="en-US" dirty="0"/>
                        <a:t>                   </a:t>
                      </a:r>
                      <a:r>
                        <a:rPr lang="en-US" i="1" u="sng" dirty="0"/>
                        <a:t>High Level Approach</a:t>
                      </a:r>
                    </a:p>
                    <a:p>
                      <a:endParaRPr lang="en-US" i="1" u="sng" dirty="0"/>
                    </a:p>
                    <a:p>
                      <a:pPr marL="285750" indent="-285750">
                        <a:buFont typeface="Arial" panose="020B0604020202020204" pitchFamily="34" charset="0"/>
                        <a:buChar char="•"/>
                      </a:pPr>
                      <a:r>
                        <a:rPr lang="en-US" b="0" i="0" u="none" dirty="0"/>
                        <a:t> </a:t>
                      </a:r>
                      <a:r>
                        <a:rPr lang="en-US" sz="1800" b="0" i="0" kern="1200" dirty="0" err="1">
                          <a:solidFill>
                            <a:schemeClr val="lt1"/>
                          </a:solidFill>
                          <a:effectLst/>
                          <a:latin typeface="+mn-lt"/>
                          <a:ea typeface="+mn-ea"/>
                          <a:cs typeface="+mn-cs"/>
                        </a:rPr>
                        <a:t>Automov’s</a:t>
                      </a:r>
                      <a:r>
                        <a:rPr lang="en-US" sz="1800" b="0" i="0" kern="1200" dirty="0">
                          <a:solidFill>
                            <a:schemeClr val="lt1"/>
                          </a:solidFill>
                          <a:effectLst/>
                          <a:latin typeface="+mn-lt"/>
                          <a:ea typeface="+mn-ea"/>
                          <a:cs typeface="+mn-cs"/>
                        </a:rPr>
                        <a:t> website is designed to be user-friendly and informative. The homepage showcases the image of one of </a:t>
                      </a:r>
                      <a:r>
                        <a:rPr lang="en-US" sz="1800" b="0" i="0" kern="1200" dirty="0" err="1">
                          <a:solidFill>
                            <a:schemeClr val="lt1"/>
                          </a:solidFill>
                          <a:effectLst/>
                          <a:latin typeface="+mn-lt"/>
                          <a:ea typeface="+mn-ea"/>
                          <a:cs typeface="+mn-cs"/>
                        </a:rPr>
                        <a:t>Automov's</a:t>
                      </a:r>
                      <a:r>
                        <a:rPr lang="en-US" sz="1800" b="0" i="0" kern="1200" dirty="0">
                          <a:solidFill>
                            <a:schemeClr val="lt1"/>
                          </a:solidFill>
                          <a:effectLst/>
                          <a:latin typeface="+mn-lt"/>
                          <a:ea typeface="+mn-ea"/>
                          <a:cs typeface="+mn-cs"/>
                        </a:rPr>
                        <a:t> vehicles, as well as overview of the company’s products.</a:t>
                      </a:r>
                    </a:p>
                    <a:p>
                      <a:pPr marL="285750" indent="-285750">
                        <a:buFont typeface="Arial" panose="020B0604020202020204" pitchFamily="34" charset="0"/>
                        <a:buChar char="•"/>
                      </a:pPr>
                      <a:r>
                        <a:rPr lang="en-US" sz="1800" b="0" i="0" kern="1200" dirty="0" err="1">
                          <a:solidFill>
                            <a:schemeClr val="lt1"/>
                          </a:solidFill>
                          <a:effectLst/>
                          <a:latin typeface="+mn-lt"/>
                          <a:ea typeface="+mn-ea"/>
                          <a:cs typeface="+mn-cs"/>
                        </a:rPr>
                        <a:t>Automov's</a:t>
                      </a:r>
                      <a:r>
                        <a:rPr lang="en-US" sz="1800" b="0" i="0" kern="1200" dirty="0">
                          <a:solidFill>
                            <a:schemeClr val="lt1"/>
                          </a:solidFill>
                          <a:effectLst/>
                          <a:latin typeface="+mn-lt"/>
                          <a:ea typeface="+mn-ea"/>
                          <a:cs typeface="+mn-cs"/>
                        </a:rPr>
                        <a:t> website allows visitors to learn more about its products. Visitors can view detailed specifications for each vehicle, as well as read reviews from other customers.</a:t>
                      </a:r>
                    </a:p>
                    <a:p>
                      <a:pPr marL="285750" indent="-285750">
                        <a:buFont typeface="Arial" panose="020B0604020202020204" pitchFamily="34" charset="0"/>
                        <a:buChar char="•"/>
                      </a:pPr>
                      <a:r>
                        <a:rPr lang="en-US" sz="1800" b="0" i="0" u="none" kern="1200" dirty="0" err="1">
                          <a:solidFill>
                            <a:schemeClr val="lt1"/>
                          </a:solidFill>
                          <a:effectLst/>
                          <a:latin typeface="+mn-lt"/>
                          <a:ea typeface="+mn-ea"/>
                          <a:cs typeface="+mn-cs"/>
                        </a:rPr>
                        <a:t>Automov</a:t>
                      </a:r>
                      <a:r>
                        <a:rPr lang="en-US" sz="1800" b="0" i="0" u="none" kern="1200" dirty="0">
                          <a:solidFill>
                            <a:schemeClr val="lt1"/>
                          </a:solidFill>
                          <a:effectLst/>
                          <a:latin typeface="+mn-lt"/>
                          <a:ea typeface="+mn-ea"/>
                          <a:cs typeface="+mn-cs"/>
                        </a:rPr>
                        <a:t> allows customers to book or purchase vehicles online and also allow them to schedule vehicle service.</a:t>
                      </a:r>
                      <a:endParaRPr lang="en-IN" dirty="0"/>
                    </a:p>
                  </a:txBody>
                  <a:tcPr/>
                </a:tc>
                <a:tc>
                  <a:txBody>
                    <a:bodyPr/>
                    <a:lstStyle/>
                    <a:p>
                      <a:r>
                        <a:rPr lang="en-US" dirty="0"/>
                        <a:t>                      </a:t>
                      </a:r>
                      <a:r>
                        <a:rPr lang="en-US" i="1" u="sng" dirty="0"/>
                        <a:t>Low Level Approach</a:t>
                      </a:r>
                    </a:p>
                    <a:p>
                      <a:endParaRPr lang="en-IN" i="1" u="sng" dirty="0"/>
                    </a:p>
                    <a:p>
                      <a:pPr marL="342900" indent="-342900">
                        <a:buFont typeface="Arial" panose="020B0604020202020204" pitchFamily="34" charset="0"/>
                        <a:buChar char="•"/>
                      </a:pPr>
                      <a:r>
                        <a:rPr lang="en-US" sz="1800" b="0" i="0" kern="1200" dirty="0">
                          <a:solidFill>
                            <a:schemeClr val="lt1"/>
                          </a:solidFill>
                          <a:effectLst/>
                          <a:latin typeface="+mn-lt"/>
                          <a:ea typeface="+mn-ea"/>
                          <a:cs typeface="+mn-cs"/>
                        </a:rPr>
                        <a:t>The website is responsive, which means that it can be viewed on a variety of devices, including desktop computers, laptops, tablets, and smartphones.</a:t>
                      </a:r>
                    </a:p>
                    <a:p>
                      <a:pPr marL="342900" indent="-342900">
                        <a:buFont typeface="Arial" panose="020B0604020202020204" pitchFamily="34" charset="0"/>
                        <a:buChar char="•"/>
                      </a:pPr>
                      <a:r>
                        <a:rPr lang="en-US" sz="1800" b="0" i="0" kern="1200" dirty="0">
                          <a:solidFill>
                            <a:schemeClr val="lt1"/>
                          </a:solidFill>
                          <a:effectLst/>
                          <a:latin typeface="+mn-lt"/>
                          <a:ea typeface="+mn-ea"/>
                          <a:cs typeface="+mn-cs"/>
                        </a:rPr>
                        <a:t>The </a:t>
                      </a:r>
                      <a:r>
                        <a:rPr lang="en-US" sz="1800" b="0" i="0" kern="1200" dirty="0" err="1">
                          <a:solidFill>
                            <a:schemeClr val="lt1"/>
                          </a:solidFill>
                          <a:effectLst/>
                          <a:latin typeface="+mn-lt"/>
                          <a:ea typeface="+mn-ea"/>
                          <a:cs typeface="+mn-cs"/>
                        </a:rPr>
                        <a:t>Autmov’s</a:t>
                      </a:r>
                      <a:r>
                        <a:rPr lang="en-US" sz="1800" b="0" i="0" kern="1200" dirty="0">
                          <a:solidFill>
                            <a:schemeClr val="lt1"/>
                          </a:solidFill>
                          <a:effectLst/>
                          <a:latin typeface="+mn-lt"/>
                          <a:ea typeface="+mn-ea"/>
                          <a:cs typeface="+mn-cs"/>
                        </a:rPr>
                        <a:t> website is secure, which means that visitors' personal information is safe when they make a purchase or contact customer support.</a:t>
                      </a:r>
                    </a:p>
                    <a:p>
                      <a:pPr marL="342900" indent="-342900">
                        <a:buFont typeface="Arial" panose="020B0604020202020204" pitchFamily="34" charset="0"/>
                        <a:buChar char="•"/>
                      </a:pPr>
                      <a:r>
                        <a:rPr lang="en-US" sz="1800" b="0" i="0" kern="1200" dirty="0">
                          <a:solidFill>
                            <a:schemeClr val="lt1"/>
                          </a:solidFill>
                          <a:effectLst/>
                          <a:latin typeface="+mn-lt"/>
                          <a:ea typeface="+mn-ea"/>
                          <a:cs typeface="+mn-cs"/>
                        </a:rPr>
                        <a:t>The website is optimized for search engines, which means that it is more likely to be found by potential customers when they search for information about our products or services.</a:t>
                      </a:r>
                      <a:endParaRPr lang="en-IN" dirty="0"/>
                    </a:p>
                  </a:txBody>
                  <a:tcPr/>
                </a:tc>
                <a:extLst>
                  <a:ext uri="{0D108BD9-81ED-4DB2-BD59-A6C34878D82A}">
                    <a16:rowId xmlns:a16="http://schemas.microsoft.com/office/drawing/2014/main" val="2887630698"/>
                  </a:ext>
                </a:extLst>
              </a:tr>
            </a:tbl>
          </a:graphicData>
        </a:graphic>
      </p:graphicFrame>
      <p:sp>
        <p:nvSpPr>
          <p:cNvPr id="5" name="Slide Number Placeholder 4"/>
          <p:cNvSpPr>
            <a:spLocks noGrp="1"/>
          </p:cNvSpPr>
          <p:nvPr>
            <p:ph type="sldNum" sz="quarter" idx="12"/>
          </p:nvPr>
        </p:nvSpPr>
        <p:spPr/>
        <p:txBody>
          <a:bodyPr/>
          <a:lstStyle/>
          <a:p>
            <a:fld id="{8BD8F058-9003-4658-AA47-7D4800AF7EA2}" type="slidenum">
              <a:rPr lang="en-US"/>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496C2-4677-8558-A2F0-94380D7F4FD8}"/>
              </a:ext>
            </a:extLst>
          </p:cNvPr>
          <p:cNvSpPr>
            <a:spLocks noGrp="1"/>
          </p:cNvSpPr>
          <p:nvPr>
            <p:ph type="title"/>
          </p:nvPr>
        </p:nvSpPr>
        <p:spPr/>
        <p:txBody>
          <a:bodyPr/>
          <a:lstStyle/>
          <a:p>
            <a:r>
              <a:rPr lang="en-US" dirty="0"/>
              <a:t>INDEX PAGE</a:t>
            </a:r>
            <a:endParaRPr lang="en-IN" dirty="0"/>
          </a:p>
        </p:txBody>
      </p:sp>
      <p:sp>
        <p:nvSpPr>
          <p:cNvPr id="5" name="Slide Number Placeholder 4">
            <a:extLst>
              <a:ext uri="{FF2B5EF4-FFF2-40B4-BE49-F238E27FC236}">
                <a16:creationId xmlns:a16="http://schemas.microsoft.com/office/drawing/2014/main" id="{58C818CA-2765-A7AC-04BC-5C2FFC6CA3A1}"/>
              </a:ext>
            </a:extLst>
          </p:cNvPr>
          <p:cNvSpPr>
            <a:spLocks noGrp="1"/>
          </p:cNvSpPr>
          <p:nvPr>
            <p:ph type="sldNum" sz="quarter" idx="12"/>
          </p:nvPr>
        </p:nvSpPr>
        <p:spPr/>
        <p:txBody>
          <a:bodyPr/>
          <a:lstStyle/>
          <a:p>
            <a:fld id="{8BD8F058-9003-4658-AA47-7D4800AF7EA2}" type="slidenum">
              <a:rPr lang="en-US" smtClean="0"/>
              <a:t>3</a:t>
            </a:fld>
            <a:endParaRPr lang="en-US"/>
          </a:p>
        </p:txBody>
      </p:sp>
      <p:pic>
        <p:nvPicPr>
          <p:cNvPr id="6" name="Content Placeholder 8">
            <a:extLst>
              <a:ext uri="{FF2B5EF4-FFF2-40B4-BE49-F238E27FC236}">
                <a16:creationId xmlns:a16="http://schemas.microsoft.com/office/drawing/2014/main" id="{22353D5D-C945-01B0-794F-448218088DE1}"/>
              </a:ext>
            </a:extLst>
          </p:cNvPr>
          <p:cNvPicPr>
            <a:picLocks noGrp="1" noChangeAspect="1"/>
          </p:cNvPicPr>
          <p:nvPr>
            <p:ph idx="1"/>
          </p:nvPr>
        </p:nvPicPr>
        <p:blipFill>
          <a:blip r:embed="rId2"/>
          <a:stretch>
            <a:fillRect/>
          </a:stretch>
        </p:blipFill>
        <p:spPr>
          <a:xfrm>
            <a:off x="0" y="787755"/>
            <a:ext cx="6318250" cy="5529190"/>
          </a:xfrm>
        </p:spPr>
      </p:pic>
      <p:sp>
        <p:nvSpPr>
          <p:cNvPr id="7" name="TextBox 6">
            <a:extLst>
              <a:ext uri="{FF2B5EF4-FFF2-40B4-BE49-F238E27FC236}">
                <a16:creationId xmlns:a16="http://schemas.microsoft.com/office/drawing/2014/main" id="{4D4E4745-2A48-0B59-6DB4-D581894BD2AB}"/>
              </a:ext>
            </a:extLst>
          </p:cNvPr>
          <p:cNvSpPr txBox="1"/>
          <p:nvPr/>
        </p:nvSpPr>
        <p:spPr>
          <a:xfrm>
            <a:off x="6289777" y="860425"/>
            <a:ext cx="3581400" cy="5047536"/>
          </a:xfrm>
          <a:prstGeom prst="rect">
            <a:avLst/>
          </a:prstGeom>
          <a:noFill/>
        </p:spPr>
        <p:txBody>
          <a:bodyPr wrap="square" rtlCol="0">
            <a:spAutoFit/>
          </a:bodyPr>
          <a:lstStyle/>
          <a:p>
            <a:pPr marL="285750" indent="-285750">
              <a:buFont typeface="Arial" panose="020B0604020202020204" pitchFamily="34" charset="0"/>
              <a:buChar char="•"/>
            </a:pPr>
            <a:r>
              <a:rPr lang="en-US" sz="1400" dirty="0"/>
              <a:t>This the very first page of the website. It tells a bit about what is offered by </a:t>
            </a:r>
            <a:r>
              <a:rPr lang="en-US" sz="1400" dirty="0" err="1"/>
              <a:t>Automov</a:t>
            </a:r>
            <a:r>
              <a:rPr lang="en-US" sz="1400" dirty="0"/>
              <a:t>.</a:t>
            </a:r>
          </a:p>
          <a:p>
            <a:r>
              <a:rPr lang="en-US" sz="1400" dirty="0"/>
              <a:t> </a:t>
            </a:r>
          </a:p>
          <a:p>
            <a:pPr marL="285750" indent="-285750">
              <a:buFont typeface="Arial" panose="020B0604020202020204" pitchFamily="34" charset="0"/>
              <a:buChar char="•"/>
            </a:pPr>
            <a:r>
              <a:rPr lang="en-US" sz="1400" dirty="0"/>
              <a:t>There is an image hanging with the help of CSS animation effect. There is a button “menu” which directs the user to the next login page.</a:t>
            </a:r>
          </a:p>
          <a:p>
            <a:endParaRPr lang="en-US" sz="1400" dirty="0"/>
          </a:p>
          <a:p>
            <a:pPr marL="285750" indent="-285750">
              <a:buFont typeface="Arial" panose="020B0604020202020204" pitchFamily="34" charset="0"/>
              <a:buChar char="•"/>
            </a:pPr>
            <a:r>
              <a:rPr lang="en-US" sz="1400" dirty="0"/>
              <a:t> The user can subscribe with his/her email id to avail a VIP treatment while being on this website for purchases.</a:t>
            </a:r>
          </a:p>
          <a:p>
            <a:endParaRPr lang="en-US" sz="1400" dirty="0"/>
          </a:p>
          <a:p>
            <a:pPr marL="285750" indent="-285750">
              <a:buFont typeface="Arial" panose="020B0604020202020204" pitchFamily="34" charset="0"/>
              <a:buChar char="•"/>
            </a:pPr>
            <a:r>
              <a:rPr lang="en-US" sz="1400" dirty="0"/>
              <a:t> Also, the user has an option to ask questions, if any by filling the form placed at bottom left corner.</a:t>
            </a:r>
          </a:p>
          <a:p>
            <a:endParaRPr lang="en-US" sz="1400" dirty="0"/>
          </a:p>
          <a:p>
            <a:pPr marL="285750" indent="-285750">
              <a:buFont typeface="Arial" panose="020B0604020202020204" pitchFamily="34" charset="0"/>
              <a:buChar char="•"/>
            </a:pPr>
            <a:r>
              <a:rPr lang="en-US" sz="1400" dirty="0"/>
              <a:t> The contact information is also available towards bottom right corner. The whole concept is build via html form and CSS concepts using JSX(React).</a:t>
            </a:r>
            <a:endParaRPr lang="en-IN" sz="1400" dirty="0"/>
          </a:p>
          <a:p>
            <a:endParaRPr lang="en-IN" sz="1400" dirty="0"/>
          </a:p>
        </p:txBody>
      </p:sp>
    </p:spTree>
    <p:extLst>
      <p:ext uri="{BB962C8B-B14F-4D97-AF65-F5344CB8AC3E}">
        <p14:creationId xmlns:p14="http://schemas.microsoft.com/office/powerpoint/2010/main" val="2795542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496C2-4677-8558-A2F0-94380D7F4FD8}"/>
              </a:ext>
            </a:extLst>
          </p:cNvPr>
          <p:cNvSpPr>
            <a:spLocks noGrp="1"/>
          </p:cNvSpPr>
          <p:nvPr>
            <p:ph type="title"/>
          </p:nvPr>
        </p:nvSpPr>
        <p:spPr/>
        <p:txBody>
          <a:bodyPr/>
          <a:lstStyle/>
          <a:p>
            <a:r>
              <a:rPr lang="en-US" dirty="0"/>
              <a:t>LOGIN PAGE</a:t>
            </a:r>
            <a:endParaRPr lang="en-IN" dirty="0"/>
          </a:p>
        </p:txBody>
      </p:sp>
      <p:sp>
        <p:nvSpPr>
          <p:cNvPr id="5" name="Slide Number Placeholder 4">
            <a:extLst>
              <a:ext uri="{FF2B5EF4-FFF2-40B4-BE49-F238E27FC236}">
                <a16:creationId xmlns:a16="http://schemas.microsoft.com/office/drawing/2014/main" id="{58C818CA-2765-A7AC-04BC-5C2FFC6CA3A1}"/>
              </a:ext>
            </a:extLst>
          </p:cNvPr>
          <p:cNvSpPr>
            <a:spLocks noGrp="1"/>
          </p:cNvSpPr>
          <p:nvPr>
            <p:ph type="sldNum" sz="quarter" idx="12"/>
          </p:nvPr>
        </p:nvSpPr>
        <p:spPr/>
        <p:txBody>
          <a:bodyPr/>
          <a:lstStyle/>
          <a:p>
            <a:fld id="{8BD8F058-9003-4658-AA47-7D4800AF7EA2}" type="slidenum">
              <a:rPr lang="en-US" smtClean="0"/>
              <a:t>4</a:t>
            </a:fld>
            <a:endParaRPr lang="en-US"/>
          </a:p>
        </p:txBody>
      </p:sp>
      <p:sp>
        <p:nvSpPr>
          <p:cNvPr id="7" name="TextBox 6">
            <a:extLst>
              <a:ext uri="{FF2B5EF4-FFF2-40B4-BE49-F238E27FC236}">
                <a16:creationId xmlns:a16="http://schemas.microsoft.com/office/drawing/2014/main" id="{4D4E4745-2A48-0B59-6DB4-D581894BD2AB}"/>
              </a:ext>
            </a:extLst>
          </p:cNvPr>
          <p:cNvSpPr txBox="1"/>
          <p:nvPr/>
        </p:nvSpPr>
        <p:spPr>
          <a:xfrm>
            <a:off x="6289777" y="860425"/>
            <a:ext cx="3581400" cy="5047536"/>
          </a:xfrm>
          <a:prstGeom prst="rect">
            <a:avLst/>
          </a:prstGeom>
          <a:noFill/>
        </p:spPr>
        <p:txBody>
          <a:bodyPr wrap="square" rtlCol="0">
            <a:spAutoFit/>
          </a:bodyPr>
          <a:lstStyle/>
          <a:p>
            <a:pPr marL="285750" indent="-285750">
              <a:buFont typeface="Arial" panose="020B0604020202020204" pitchFamily="34" charset="0"/>
              <a:buChar char="•"/>
            </a:pPr>
            <a:r>
              <a:rPr lang="en-US" sz="1400" dirty="0"/>
              <a:t>This is the Login Page where the user is asked to enter his/her username and password.</a:t>
            </a:r>
          </a:p>
          <a:p>
            <a:endParaRPr lang="en-US" sz="1400" dirty="0"/>
          </a:p>
          <a:p>
            <a:pPr marL="285750" indent="-285750">
              <a:buFont typeface="Arial" panose="020B0604020202020204" pitchFamily="34" charset="0"/>
              <a:buChar char="•"/>
            </a:pPr>
            <a:r>
              <a:rPr lang="en-US" sz="1400" dirty="0"/>
              <a:t> After adding both username and password and then clicking the “Login” button, the user will be directed to the next Home Page.</a:t>
            </a:r>
          </a:p>
          <a:p>
            <a:endParaRPr lang="en-US" sz="1400" dirty="0"/>
          </a:p>
          <a:p>
            <a:pPr marL="285750" indent="-285750">
              <a:buFont typeface="Arial" panose="020B0604020202020204" pitchFamily="34" charset="0"/>
              <a:buChar char="•"/>
            </a:pPr>
            <a:r>
              <a:rPr lang="en-US" sz="1400" dirty="0"/>
              <a:t> If the username is not found the alert message is </a:t>
            </a:r>
            <a:r>
              <a:rPr lang="en-US" sz="1400" dirty="0" err="1"/>
              <a:t>poped</a:t>
            </a:r>
            <a:r>
              <a:rPr lang="en-US" sz="1400" dirty="0"/>
              <a:t> up displaying “auth/invalid-</a:t>
            </a:r>
            <a:r>
              <a:rPr lang="en-US" sz="1400" dirty="0" err="1"/>
              <a:t>emailFirebase</a:t>
            </a:r>
            <a:r>
              <a:rPr lang="en-US" sz="1400" dirty="0"/>
              <a:t>: Error (auth/invalid-email)”.</a:t>
            </a:r>
          </a:p>
          <a:p>
            <a:endParaRPr lang="en-US" sz="1400" dirty="0"/>
          </a:p>
          <a:p>
            <a:pPr marL="285750" indent="-285750">
              <a:buFont typeface="Arial" panose="020B0604020202020204" pitchFamily="34" charset="0"/>
              <a:buChar char="•"/>
            </a:pPr>
            <a:r>
              <a:rPr lang="en-US" sz="1400" dirty="0"/>
              <a:t>In case a wrong password is entered alert message with “wrong password” is popped up.</a:t>
            </a:r>
          </a:p>
          <a:p>
            <a:r>
              <a:rPr lang="en-US" sz="1400" dirty="0"/>
              <a:t> </a:t>
            </a:r>
          </a:p>
          <a:p>
            <a:pPr marL="285750" indent="-285750">
              <a:buFont typeface="Arial" panose="020B0604020202020204" pitchFamily="34" charset="0"/>
              <a:buChar char="•"/>
            </a:pPr>
            <a:r>
              <a:rPr lang="en-US" sz="1400" dirty="0"/>
              <a:t> The image inserted above is the logo of the website. This page is designed using  HTML form in JSX and various CSS concepts  colors and buttons wherever necessary</a:t>
            </a:r>
          </a:p>
        </p:txBody>
      </p:sp>
      <p:pic>
        <p:nvPicPr>
          <p:cNvPr id="8" name="Content Placeholder 4">
            <a:extLst>
              <a:ext uri="{FF2B5EF4-FFF2-40B4-BE49-F238E27FC236}">
                <a16:creationId xmlns:a16="http://schemas.microsoft.com/office/drawing/2014/main" id="{229F3A85-12D7-0BB5-F757-80EEE6CE5808}"/>
              </a:ext>
            </a:extLst>
          </p:cNvPr>
          <p:cNvPicPr>
            <a:picLocks noGrp="1" noChangeAspect="1"/>
          </p:cNvPicPr>
          <p:nvPr>
            <p:ph idx="1"/>
          </p:nvPr>
        </p:nvPicPr>
        <p:blipFill>
          <a:blip r:embed="rId2"/>
          <a:stretch>
            <a:fillRect/>
          </a:stretch>
        </p:blipFill>
        <p:spPr>
          <a:xfrm>
            <a:off x="69849" y="833489"/>
            <a:ext cx="6219927" cy="4903736"/>
          </a:xfrm>
          <a:prstGeom prst="rect">
            <a:avLst/>
          </a:prstGeom>
        </p:spPr>
      </p:pic>
    </p:spTree>
    <p:extLst>
      <p:ext uri="{BB962C8B-B14F-4D97-AF65-F5344CB8AC3E}">
        <p14:creationId xmlns:p14="http://schemas.microsoft.com/office/powerpoint/2010/main" val="874614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496C2-4677-8558-A2F0-94380D7F4FD8}"/>
              </a:ext>
            </a:extLst>
          </p:cNvPr>
          <p:cNvSpPr>
            <a:spLocks noGrp="1"/>
          </p:cNvSpPr>
          <p:nvPr>
            <p:ph type="title"/>
          </p:nvPr>
        </p:nvSpPr>
        <p:spPr/>
        <p:txBody>
          <a:bodyPr/>
          <a:lstStyle/>
          <a:p>
            <a:r>
              <a:rPr lang="en-US" dirty="0"/>
              <a:t>HOME PAGE</a:t>
            </a:r>
            <a:endParaRPr lang="en-IN" dirty="0"/>
          </a:p>
        </p:txBody>
      </p:sp>
      <p:sp>
        <p:nvSpPr>
          <p:cNvPr id="5" name="Slide Number Placeholder 4">
            <a:extLst>
              <a:ext uri="{FF2B5EF4-FFF2-40B4-BE49-F238E27FC236}">
                <a16:creationId xmlns:a16="http://schemas.microsoft.com/office/drawing/2014/main" id="{58C818CA-2765-A7AC-04BC-5C2FFC6CA3A1}"/>
              </a:ext>
            </a:extLst>
          </p:cNvPr>
          <p:cNvSpPr>
            <a:spLocks noGrp="1"/>
          </p:cNvSpPr>
          <p:nvPr>
            <p:ph type="sldNum" sz="quarter" idx="12"/>
          </p:nvPr>
        </p:nvSpPr>
        <p:spPr/>
        <p:txBody>
          <a:bodyPr/>
          <a:lstStyle/>
          <a:p>
            <a:fld id="{8BD8F058-9003-4658-AA47-7D4800AF7EA2}" type="slidenum">
              <a:rPr lang="en-US" smtClean="0"/>
              <a:t>5</a:t>
            </a:fld>
            <a:endParaRPr lang="en-US"/>
          </a:p>
        </p:txBody>
      </p:sp>
      <p:sp>
        <p:nvSpPr>
          <p:cNvPr id="7" name="TextBox 6">
            <a:extLst>
              <a:ext uri="{FF2B5EF4-FFF2-40B4-BE49-F238E27FC236}">
                <a16:creationId xmlns:a16="http://schemas.microsoft.com/office/drawing/2014/main" id="{4D4E4745-2A48-0B59-6DB4-D581894BD2AB}"/>
              </a:ext>
            </a:extLst>
          </p:cNvPr>
          <p:cNvSpPr txBox="1"/>
          <p:nvPr/>
        </p:nvSpPr>
        <p:spPr>
          <a:xfrm>
            <a:off x="6380726" y="807745"/>
            <a:ext cx="3552927" cy="5509200"/>
          </a:xfrm>
          <a:prstGeom prst="rect">
            <a:avLst/>
          </a:prstGeom>
          <a:noFill/>
        </p:spPr>
        <p:txBody>
          <a:bodyPr wrap="square" rtlCol="0">
            <a:spAutoFit/>
          </a:bodyPr>
          <a:lstStyle/>
          <a:p>
            <a:pPr marL="285750" indent="-285750">
              <a:buFont typeface="Arial" panose="020B0604020202020204" pitchFamily="34" charset="0"/>
              <a:buChar char="•"/>
            </a:pPr>
            <a:r>
              <a:rPr lang="en-US" sz="1600" dirty="0">
                <a:cs typeface="Arial" panose="020B0604020202020204" pitchFamily="34" charset="0"/>
              </a:rPr>
              <a:t>This is the Home page of the website. The image inserted of the model is in the form of a div.</a:t>
            </a:r>
          </a:p>
          <a:p>
            <a:endParaRPr lang="en-US" sz="1600" dirty="0">
              <a:cs typeface="Arial" panose="020B0604020202020204" pitchFamily="34" charset="0"/>
            </a:endParaRPr>
          </a:p>
          <a:p>
            <a:pPr marL="285750" indent="-285750">
              <a:buFont typeface="Arial" panose="020B0604020202020204" pitchFamily="34" charset="0"/>
              <a:buChar char="•"/>
            </a:pPr>
            <a:r>
              <a:rPr lang="en-US" sz="1600" dirty="0">
                <a:cs typeface="Arial" panose="020B0604020202020204" pitchFamily="34" charset="0"/>
              </a:rPr>
              <a:t>Specifications of every car is displayed which include its range, top speed, power info etc.</a:t>
            </a:r>
          </a:p>
          <a:p>
            <a:endParaRPr lang="en-US" sz="1600" dirty="0">
              <a:cs typeface="Arial" panose="020B0604020202020204" pitchFamily="34" charset="0"/>
            </a:endParaRPr>
          </a:p>
          <a:p>
            <a:pPr marL="285750" indent="-285750">
              <a:buFont typeface="Arial" panose="020B0604020202020204" pitchFamily="34" charset="0"/>
              <a:buChar char="•"/>
            </a:pPr>
            <a:r>
              <a:rPr lang="en-US" sz="1600" dirty="0">
                <a:cs typeface="Arial" panose="020B0604020202020204" pitchFamily="34" charset="0"/>
              </a:rPr>
              <a:t>Animation is added to this div and the image slides in when the page loads. </a:t>
            </a:r>
          </a:p>
          <a:p>
            <a:endParaRPr lang="en-US" sz="1600" dirty="0">
              <a:cs typeface="Arial" panose="020B0604020202020204" pitchFamily="34" charset="0"/>
            </a:endParaRPr>
          </a:p>
          <a:p>
            <a:pPr marL="285750" indent="-285750">
              <a:buFont typeface="Arial" panose="020B0604020202020204" pitchFamily="34" charset="0"/>
              <a:buChar char="•"/>
            </a:pPr>
            <a:r>
              <a:rPr lang="en-US" sz="1600" dirty="0">
                <a:cs typeface="Arial" panose="020B0604020202020204" pitchFamily="34" charset="0"/>
              </a:rPr>
              <a:t>The header includes of Company title, Vehicles build by company namely MODEL-S, MODEL-3, MODEL-X, MODEL-Y.</a:t>
            </a:r>
          </a:p>
          <a:p>
            <a:endParaRPr lang="en-US" sz="1600" dirty="0">
              <a:cs typeface="Arial" panose="020B0604020202020204" pitchFamily="34" charset="0"/>
            </a:endParaRPr>
          </a:p>
          <a:p>
            <a:pPr marL="285750" indent="-285750">
              <a:buFont typeface="Arial" panose="020B0604020202020204" pitchFamily="34" charset="0"/>
              <a:buChar char="•"/>
            </a:pPr>
            <a:r>
              <a:rPr lang="en-US" sz="1600" dirty="0">
                <a:cs typeface="Arial" panose="020B0604020202020204" pitchFamily="34" charset="0"/>
              </a:rPr>
              <a:t>The header file also contains Shop, account and Menu options which shows the various hidden features like charging, Support, Find us and many more.</a:t>
            </a:r>
          </a:p>
        </p:txBody>
      </p:sp>
      <p:pic>
        <p:nvPicPr>
          <p:cNvPr id="6" name="Content Placeholder 5">
            <a:extLst>
              <a:ext uri="{FF2B5EF4-FFF2-40B4-BE49-F238E27FC236}">
                <a16:creationId xmlns:a16="http://schemas.microsoft.com/office/drawing/2014/main" id="{498F752F-293C-BA1F-B751-6791C3444B19}"/>
              </a:ext>
            </a:extLst>
          </p:cNvPr>
          <p:cNvPicPr>
            <a:picLocks noGrp="1" noChangeAspect="1"/>
          </p:cNvPicPr>
          <p:nvPr>
            <p:ph idx="1"/>
          </p:nvPr>
        </p:nvPicPr>
        <p:blipFill>
          <a:blip r:embed="rId2"/>
          <a:stretch>
            <a:fillRect/>
          </a:stretch>
        </p:blipFill>
        <p:spPr>
          <a:xfrm>
            <a:off x="0" y="787755"/>
            <a:ext cx="6394450" cy="2739670"/>
          </a:xfrm>
        </p:spPr>
      </p:pic>
      <p:pic>
        <p:nvPicPr>
          <p:cNvPr id="9" name="Picture 8">
            <a:extLst>
              <a:ext uri="{FF2B5EF4-FFF2-40B4-BE49-F238E27FC236}">
                <a16:creationId xmlns:a16="http://schemas.microsoft.com/office/drawing/2014/main" id="{D7AC0796-E9D7-EB57-919E-B01275CB8B0E}"/>
              </a:ext>
            </a:extLst>
          </p:cNvPr>
          <p:cNvPicPr>
            <a:picLocks noChangeAspect="1"/>
          </p:cNvPicPr>
          <p:nvPr/>
        </p:nvPicPr>
        <p:blipFill>
          <a:blip r:embed="rId3"/>
          <a:stretch>
            <a:fillRect/>
          </a:stretch>
        </p:blipFill>
        <p:spPr>
          <a:xfrm>
            <a:off x="0" y="3527425"/>
            <a:ext cx="6394450" cy="2739671"/>
          </a:xfrm>
          <a:prstGeom prst="rect">
            <a:avLst/>
          </a:prstGeom>
        </p:spPr>
      </p:pic>
    </p:spTree>
    <p:extLst>
      <p:ext uri="{BB962C8B-B14F-4D97-AF65-F5344CB8AC3E}">
        <p14:creationId xmlns:p14="http://schemas.microsoft.com/office/powerpoint/2010/main" val="1628179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496C2-4677-8558-A2F0-94380D7F4FD8}"/>
              </a:ext>
            </a:extLst>
          </p:cNvPr>
          <p:cNvSpPr>
            <a:spLocks noGrp="1"/>
          </p:cNvSpPr>
          <p:nvPr>
            <p:ph type="title"/>
          </p:nvPr>
        </p:nvSpPr>
        <p:spPr/>
        <p:txBody>
          <a:bodyPr/>
          <a:lstStyle/>
          <a:p>
            <a:r>
              <a:rPr lang="en-US" dirty="0"/>
              <a:t>WEBSITE’S DASHBOARD</a:t>
            </a:r>
            <a:endParaRPr lang="en-IN" dirty="0"/>
          </a:p>
        </p:txBody>
      </p:sp>
      <p:sp>
        <p:nvSpPr>
          <p:cNvPr id="7" name="TextBox 6">
            <a:extLst>
              <a:ext uri="{FF2B5EF4-FFF2-40B4-BE49-F238E27FC236}">
                <a16:creationId xmlns:a16="http://schemas.microsoft.com/office/drawing/2014/main" id="{4D4E4745-2A48-0B59-6DB4-D581894BD2AB}"/>
              </a:ext>
            </a:extLst>
          </p:cNvPr>
          <p:cNvSpPr txBox="1"/>
          <p:nvPr/>
        </p:nvSpPr>
        <p:spPr>
          <a:xfrm>
            <a:off x="6318250" y="1883797"/>
            <a:ext cx="3581400" cy="2677656"/>
          </a:xfrm>
          <a:prstGeom prst="rect">
            <a:avLst/>
          </a:prstGeom>
          <a:noFill/>
        </p:spPr>
        <p:txBody>
          <a:bodyPr wrap="square" rtlCol="0">
            <a:spAutoFit/>
          </a:bodyPr>
          <a:lstStyle/>
          <a:p>
            <a:pPr algn="l">
              <a:buFont typeface="Arial" panose="020B0604020202020204" pitchFamily="34" charset="0"/>
              <a:buChar char="•"/>
            </a:pPr>
            <a:r>
              <a:rPr lang="en-US" sz="1400" dirty="0" err="1">
                <a:cs typeface="Arial" panose="020B0604020202020204" pitchFamily="34" charset="0"/>
              </a:rPr>
              <a:t>Automov’s</a:t>
            </a:r>
            <a:r>
              <a:rPr lang="en-US" sz="1400" dirty="0">
                <a:cs typeface="Arial" panose="020B0604020202020204" pitchFamily="34" charset="0"/>
              </a:rPr>
              <a:t> User Dashboard displays the two main cards in the </a:t>
            </a:r>
            <a:r>
              <a:rPr lang="en-US" sz="1400" dirty="0" err="1">
                <a:cs typeface="Arial" panose="020B0604020202020204" pitchFamily="34" charset="0"/>
              </a:rPr>
              <a:t>centre</a:t>
            </a:r>
            <a:r>
              <a:rPr lang="en-US" sz="1400" dirty="0">
                <a:cs typeface="Arial" panose="020B0604020202020204" pitchFamily="34" charset="0"/>
              </a:rPr>
              <a:t> namely Reserve a Car and Purchase a car from a third party which is not yet utilized.</a:t>
            </a:r>
          </a:p>
          <a:p>
            <a:pPr algn="l">
              <a:buFont typeface="Arial" panose="020B0604020202020204" pitchFamily="34" charset="0"/>
              <a:buChar char="•"/>
            </a:pPr>
            <a:endParaRPr lang="en-US" sz="1400" dirty="0">
              <a:cs typeface="Arial" panose="020B0604020202020204" pitchFamily="34" charset="0"/>
            </a:endParaRPr>
          </a:p>
          <a:p>
            <a:pPr algn="l">
              <a:buFont typeface="Arial" panose="020B0604020202020204" pitchFamily="34" charset="0"/>
              <a:buChar char="•"/>
            </a:pPr>
            <a:r>
              <a:rPr lang="en-US" sz="1400" b="0" i="0" dirty="0">
                <a:effectLst/>
                <a:cs typeface="Arial" panose="020B0604020202020204" pitchFamily="34" charset="0"/>
              </a:rPr>
              <a:t>The left side </a:t>
            </a:r>
            <a:r>
              <a:rPr lang="en-US" sz="1400" dirty="0">
                <a:cs typeface="Arial" panose="020B0604020202020204" pitchFamily="34" charset="0"/>
              </a:rPr>
              <a:t>of dashboard displays the various options like profile settings, payment methods </a:t>
            </a:r>
            <a:r>
              <a:rPr lang="en-US" sz="1400" dirty="0" err="1">
                <a:cs typeface="Arial" panose="020B0604020202020204" pitchFamily="34" charset="0"/>
              </a:rPr>
              <a:t>etc</a:t>
            </a:r>
            <a:r>
              <a:rPr lang="en-US" sz="1400" dirty="0">
                <a:cs typeface="Arial" panose="020B0604020202020204" pitchFamily="34" charset="0"/>
              </a:rPr>
              <a:t> .</a:t>
            </a:r>
          </a:p>
          <a:p>
            <a:pPr algn="l">
              <a:buFont typeface="Arial" panose="020B0604020202020204" pitchFamily="34" charset="0"/>
              <a:buChar char="•"/>
            </a:pPr>
            <a:endParaRPr lang="en-US" sz="1400" b="0" i="0" dirty="0">
              <a:effectLst/>
              <a:cs typeface="Arial" panose="020B0604020202020204" pitchFamily="34" charset="0"/>
            </a:endParaRPr>
          </a:p>
          <a:p>
            <a:pPr algn="l">
              <a:buFont typeface="Arial" panose="020B0604020202020204" pitchFamily="34" charset="0"/>
              <a:buChar char="•"/>
            </a:pPr>
            <a:r>
              <a:rPr lang="en-US" sz="1400" dirty="0">
                <a:cs typeface="Arial" panose="020B0604020202020204" pitchFamily="34" charset="0"/>
              </a:rPr>
              <a:t> Order history shows all the pervious purchases by a user. </a:t>
            </a:r>
            <a:endParaRPr lang="en-US" sz="1400" b="0" i="0" dirty="0">
              <a:effectLst/>
              <a:cs typeface="Arial" panose="020B0604020202020204" pitchFamily="34" charset="0"/>
            </a:endParaRPr>
          </a:p>
          <a:p>
            <a:pPr marL="285750" indent="-285750">
              <a:buFont typeface="Arial" panose="020B0604020202020204" pitchFamily="34" charset="0"/>
              <a:buChar char="•"/>
            </a:pPr>
            <a:endParaRPr lang="en-US" sz="1400" dirty="0"/>
          </a:p>
        </p:txBody>
      </p:sp>
      <p:pic>
        <p:nvPicPr>
          <p:cNvPr id="6" name="Content Placeholder 4">
            <a:extLst>
              <a:ext uri="{FF2B5EF4-FFF2-40B4-BE49-F238E27FC236}">
                <a16:creationId xmlns:a16="http://schemas.microsoft.com/office/drawing/2014/main" id="{98DEF9D1-AB0B-2FE8-5777-E960382C361C}"/>
              </a:ext>
            </a:extLst>
          </p:cNvPr>
          <p:cNvPicPr>
            <a:picLocks noGrp="1" noChangeAspect="1"/>
          </p:cNvPicPr>
          <p:nvPr>
            <p:ph idx="1"/>
          </p:nvPr>
        </p:nvPicPr>
        <p:blipFill>
          <a:blip r:embed="rId2"/>
          <a:stretch>
            <a:fillRect/>
          </a:stretch>
        </p:blipFill>
        <p:spPr>
          <a:xfrm>
            <a:off x="0" y="794589"/>
            <a:ext cx="6289777" cy="5476035"/>
          </a:xfrm>
        </p:spPr>
      </p:pic>
    </p:spTree>
    <p:extLst>
      <p:ext uri="{BB962C8B-B14F-4D97-AF65-F5344CB8AC3E}">
        <p14:creationId xmlns:p14="http://schemas.microsoft.com/office/powerpoint/2010/main" val="2999521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AB592-4210-1674-8535-0DC487411584}"/>
              </a:ext>
            </a:extLst>
          </p:cNvPr>
          <p:cNvSpPr>
            <a:spLocks noGrp="1"/>
          </p:cNvSpPr>
          <p:nvPr>
            <p:ph type="title"/>
          </p:nvPr>
        </p:nvSpPr>
        <p:spPr>
          <a:xfrm>
            <a:off x="3" y="2"/>
            <a:ext cx="7115703" cy="784223"/>
          </a:xfrm>
        </p:spPr>
        <p:txBody>
          <a:bodyPr/>
          <a:lstStyle/>
          <a:p>
            <a:r>
              <a:rPr lang="en-US" dirty="0"/>
              <a:t>CAR INTERIOR</a:t>
            </a:r>
            <a:endParaRPr lang="en-IN" dirty="0"/>
          </a:p>
        </p:txBody>
      </p:sp>
      <p:sp>
        <p:nvSpPr>
          <p:cNvPr id="3" name="Content Placeholder 2">
            <a:extLst>
              <a:ext uri="{FF2B5EF4-FFF2-40B4-BE49-F238E27FC236}">
                <a16:creationId xmlns:a16="http://schemas.microsoft.com/office/drawing/2014/main" id="{2A0E19FE-037D-7FC9-B29B-063CCFDBCEB3}"/>
              </a:ext>
            </a:extLst>
          </p:cNvPr>
          <p:cNvSpPr>
            <a:spLocks noGrp="1"/>
          </p:cNvSpPr>
          <p:nvPr>
            <p:ph idx="1"/>
          </p:nvPr>
        </p:nvSpPr>
        <p:spPr/>
        <p:txBody>
          <a:bodyPr/>
          <a:lstStyle/>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 There are no physical buttons or knobs on the dashboard, which gives the interior a clean and uncluttered look.</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 The front seats are comfortable and supportive, and there is plenty of legroom and headroom for both front and rear passengers. All the seats are ventilated.</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 All the Models have a large panoramic sunroof that lets in plenty of natural light. The touchscreen display is responsive and easy to use. It can be used to control the climate control system, the audio system, the navigation system, and other features of the car.</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The Model comes standard with a rearview camera and a set of parking sensors.</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There are several optional features available for the Model 3 interior, including a premium sound system, a heated steering wheel, and a 2nd row sunshade.</a:t>
            </a:r>
          </a:p>
          <a:p>
            <a:endParaRPr lang="en-IN" sz="1400"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A690C0C0-BD2E-7524-F2B6-0EF4CADF3A01}"/>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0BCB3A03-D7AB-450C-CB0F-72F72BCE71A3}"/>
              </a:ext>
            </a:extLst>
          </p:cNvPr>
          <p:cNvSpPr>
            <a:spLocks noGrp="1"/>
          </p:cNvSpPr>
          <p:nvPr>
            <p:ph type="sldNum" sz="quarter" idx="12"/>
          </p:nvPr>
        </p:nvSpPr>
        <p:spPr/>
        <p:txBody>
          <a:bodyPr/>
          <a:lstStyle/>
          <a:p>
            <a:fld id="{8BD8F058-9003-4658-AA47-7D4800AF7EA2}" type="slidenum">
              <a:rPr lang="en-US" smtClean="0"/>
              <a:t>7</a:t>
            </a:fld>
            <a:endParaRPr lang="en-US"/>
          </a:p>
        </p:txBody>
      </p:sp>
    </p:spTree>
    <p:extLst>
      <p:ext uri="{BB962C8B-B14F-4D97-AF65-F5344CB8AC3E}">
        <p14:creationId xmlns:p14="http://schemas.microsoft.com/office/powerpoint/2010/main" val="101584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496C2-4677-8558-A2F0-94380D7F4FD8}"/>
              </a:ext>
            </a:extLst>
          </p:cNvPr>
          <p:cNvSpPr>
            <a:spLocks noGrp="1"/>
          </p:cNvSpPr>
          <p:nvPr>
            <p:ph type="title"/>
          </p:nvPr>
        </p:nvSpPr>
        <p:spPr/>
        <p:txBody>
          <a:bodyPr/>
          <a:lstStyle/>
          <a:p>
            <a:r>
              <a:rPr lang="en-US" dirty="0"/>
              <a:t>CAR MODELS</a:t>
            </a:r>
            <a:endParaRPr lang="en-IN" dirty="0"/>
          </a:p>
        </p:txBody>
      </p:sp>
      <p:sp>
        <p:nvSpPr>
          <p:cNvPr id="8" name="Content Placeholder 7">
            <a:extLst>
              <a:ext uri="{FF2B5EF4-FFF2-40B4-BE49-F238E27FC236}">
                <a16:creationId xmlns:a16="http://schemas.microsoft.com/office/drawing/2014/main" id="{57AC230C-D11C-13C7-55DF-4AF531F83391}"/>
              </a:ext>
            </a:extLst>
          </p:cNvPr>
          <p:cNvSpPr>
            <a:spLocks noGrp="1"/>
          </p:cNvSpPr>
          <p:nvPr>
            <p:ph idx="1"/>
          </p:nvPr>
        </p:nvSpPr>
        <p:spPr/>
        <p:txBody>
          <a:bodyPr/>
          <a:lstStyle/>
          <a:p>
            <a:endParaRPr lang="en-IN" dirty="0"/>
          </a:p>
        </p:txBody>
      </p:sp>
      <p:pic>
        <p:nvPicPr>
          <p:cNvPr id="9" name="Content Placeholder 10">
            <a:extLst>
              <a:ext uri="{FF2B5EF4-FFF2-40B4-BE49-F238E27FC236}">
                <a16:creationId xmlns:a16="http://schemas.microsoft.com/office/drawing/2014/main" id="{DD415C34-30AE-CEDE-87A5-7092E3C4EC9E}"/>
              </a:ext>
            </a:extLst>
          </p:cNvPr>
          <p:cNvPicPr>
            <a:picLocks noChangeAspect="1"/>
          </p:cNvPicPr>
          <p:nvPr/>
        </p:nvPicPr>
        <p:blipFill>
          <a:blip r:embed="rId2"/>
          <a:stretch>
            <a:fillRect/>
          </a:stretch>
        </p:blipFill>
        <p:spPr bwMode="auto">
          <a:xfrm>
            <a:off x="7824082" y="3564517"/>
            <a:ext cx="4367917" cy="3124200"/>
          </a:xfrm>
          <a:prstGeom prst="rect">
            <a:avLst/>
          </a:prstGeom>
          <a:noFill/>
          <a:ln w="9525">
            <a:noFill/>
            <a:miter lim="800000"/>
          </a:ln>
        </p:spPr>
      </p:pic>
      <p:pic>
        <p:nvPicPr>
          <p:cNvPr id="10" name="Picture 9">
            <a:extLst>
              <a:ext uri="{FF2B5EF4-FFF2-40B4-BE49-F238E27FC236}">
                <a16:creationId xmlns:a16="http://schemas.microsoft.com/office/drawing/2014/main" id="{19F3EF6C-7050-993F-9A94-22B5B734220A}"/>
              </a:ext>
            </a:extLst>
          </p:cNvPr>
          <p:cNvPicPr>
            <a:picLocks noChangeAspect="1"/>
          </p:cNvPicPr>
          <p:nvPr/>
        </p:nvPicPr>
        <p:blipFill>
          <a:blip r:embed="rId3"/>
          <a:stretch>
            <a:fillRect/>
          </a:stretch>
        </p:blipFill>
        <p:spPr>
          <a:xfrm>
            <a:off x="4023358" y="3522786"/>
            <a:ext cx="3800723" cy="3293483"/>
          </a:xfrm>
          <a:prstGeom prst="rect">
            <a:avLst/>
          </a:prstGeom>
        </p:spPr>
      </p:pic>
      <p:pic>
        <p:nvPicPr>
          <p:cNvPr id="11" name="Picture 10">
            <a:extLst>
              <a:ext uri="{FF2B5EF4-FFF2-40B4-BE49-F238E27FC236}">
                <a16:creationId xmlns:a16="http://schemas.microsoft.com/office/drawing/2014/main" id="{353B48DC-35CF-B775-20EA-75C7551421C8}"/>
              </a:ext>
            </a:extLst>
          </p:cNvPr>
          <p:cNvPicPr>
            <a:picLocks noChangeAspect="1"/>
          </p:cNvPicPr>
          <p:nvPr/>
        </p:nvPicPr>
        <p:blipFill>
          <a:blip r:embed="rId4"/>
          <a:stretch>
            <a:fillRect/>
          </a:stretch>
        </p:blipFill>
        <p:spPr>
          <a:xfrm>
            <a:off x="0" y="3564517"/>
            <a:ext cx="4023360" cy="3202043"/>
          </a:xfrm>
          <a:prstGeom prst="rect">
            <a:avLst/>
          </a:prstGeom>
        </p:spPr>
      </p:pic>
      <p:pic>
        <p:nvPicPr>
          <p:cNvPr id="12" name="Picture 11">
            <a:extLst>
              <a:ext uri="{FF2B5EF4-FFF2-40B4-BE49-F238E27FC236}">
                <a16:creationId xmlns:a16="http://schemas.microsoft.com/office/drawing/2014/main" id="{CCB0C287-AFF1-184F-F0CC-BC0330CFD4BC}"/>
              </a:ext>
            </a:extLst>
          </p:cNvPr>
          <p:cNvPicPr>
            <a:picLocks noChangeAspect="1"/>
          </p:cNvPicPr>
          <p:nvPr/>
        </p:nvPicPr>
        <p:blipFill>
          <a:blip r:embed="rId5"/>
          <a:stretch>
            <a:fillRect/>
          </a:stretch>
        </p:blipFill>
        <p:spPr>
          <a:xfrm>
            <a:off x="0" y="-492981"/>
            <a:ext cx="12191999" cy="4057498"/>
          </a:xfrm>
          <a:prstGeom prst="rect">
            <a:avLst/>
          </a:prstGeom>
        </p:spPr>
      </p:pic>
    </p:spTree>
    <p:extLst>
      <p:ext uri="{BB962C8B-B14F-4D97-AF65-F5344CB8AC3E}">
        <p14:creationId xmlns:p14="http://schemas.microsoft.com/office/powerpoint/2010/main" val="8086123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4A0F6-B4E1-9AA0-A2CE-DDF94CA63F17}"/>
              </a:ext>
            </a:extLst>
          </p:cNvPr>
          <p:cNvSpPr>
            <a:spLocks noGrp="1"/>
          </p:cNvSpPr>
          <p:nvPr>
            <p:ph type="title"/>
          </p:nvPr>
        </p:nvSpPr>
        <p:spPr/>
        <p:txBody>
          <a:bodyPr/>
          <a:lstStyle/>
          <a:p>
            <a:r>
              <a:rPr lang="en-US" dirty="0"/>
              <a:t>PAYMENT GATEWAY</a:t>
            </a:r>
            <a:endParaRPr lang="en-IN" dirty="0"/>
          </a:p>
        </p:txBody>
      </p:sp>
      <p:sp>
        <p:nvSpPr>
          <p:cNvPr id="5" name="Slide Number Placeholder 4">
            <a:extLst>
              <a:ext uri="{FF2B5EF4-FFF2-40B4-BE49-F238E27FC236}">
                <a16:creationId xmlns:a16="http://schemas.microsoft.com/office/drawing/2014/main" id="{73C2D288-9B35-93EE-464C-DDDFE8A6D59F}"/>
              </a:ext>
            </a:extLst>
          </p:cNvPr>
          <p:cNvSpPr>
            <a:spLocks noGrp="1"/>
          </p:cNvSpPr>
          <p:nvPr>
            <p:ph type="sldNum" sz="quarter" idx="12"/>
          </p:nvPr>
        </p:nvSpPr>
        <p:spPr/>
        <p:txBody>
          <a:bodyPr/>
          <a:lstStyle/>
          <a:p>
            <a:fld id="{8BD8F058-9003-4658-AA47-7D4800AF7EA2}" type="slidenum">
              <a:rPr lang="en-US" smtClean="0"/>
              <a:t>9</a:t>
            </a:fld>
            <a:endParaRPr lang="en-US"/>
          </a:p>
        </p:txBody>
      </p:sp>
      <p:sp>
        <p:nvSpPr>
          <p:cNvPr id="6" name="TextBox 5">
            <a:extLst>
              <a:ext uri="{FF2B5EF4-FFF2-40B4-BE49-F238E27FC236}">
                <a16:creationId xmlns:a16="http://schemas.microsoft.com/office/drawing/2014/main" id="{CE8E2FBA-865A-E7F2-1760-117EF93C2C82}"/>
              </a:ext>
            </a:extLst>
          </p:cNvPr>
          <p:cNvSpPr txBox="1"/>
          <p:nvPr/>
        </p:nvSpPr>
        <p:spPr>
          <a:xfrm>
            <a:off x="6165850" y="1927225"/>
            <a:ext cx="3689405" cy="3323987"/>
          </a:xfrm>
          <a:prstGeom prst="rect">
            <a:avLst/>
          </a:prstGeom>
          <a:noFill/>
        </p:spPr>
        <p:txBody>
          <a:bodyPr wrap="square" rtlCol="0">
            <a:spAutoFit/>
          </a:bodyPr>
          <a:lstStyle/>
          <a:p>
            <a:pPr marL="285750" indent="-285750">
              <a:buFont typeface="Arial" panose="020B0604020202020204" pitchFamily="34" charset="0"/>
              <a:buChar char="•"/>
            </a:pPr>
            <a:r>
              <a:rPr lang="en-US" sz="1400" dirty="0">
                <a:cs typeface="Arial" panose="020B0604020202020204" pitchFamily="34" charset="0"/>
              </a:rPr>
              <a:t>This is the payment gateway designed via HTML form and various CSS concepts wherever necessary.</a:t>
            </a:r>
          </a:p>
          <a:p>
            <a:pPr marL="285750" indent="-285750">
              <a:buFont typeface="Arial" panose="020B0604020202020204" pitchFamily="34" charset="0"/>
              <a:buChar char="•"/>
            </a:pPr>
            <a:endParaRPr lang="en-US" sz="1400" dirty="0">
              <a:cs typeface="Arial" panose="020B0604020202020204" pitchFamily="34" charset="0"/>
            </a:endParaRPr>
          </a:p>
          <a:p>
            <a:pPr marL="285750" indent="-285750">
              <a:buFont typeface="Arial" panose="020B0604020202020204" pitchFamily="34" charset="0"/>
              <a:buChar char="•"/>
            </a:pPr>
            <a:r>
              <a:rPr lang="en-US" sz="1400" dirty="0">
                <a:cs typeface="Arial" panose="020B0604020202020204" pitchFamily="34" charset="0"/>
              </a:rPr>
              <a:t> The user is asked to add the required details regarding address, pin code, email id, card details etc. After filling all these details, the user can click ‘Confirm payment and place order’. </a:t>
            </a:r>
          </a:p>
          <a:p>
            <a:pPr marL="285750" indent="-285750">
              <a:buFont typeface="Arial" panose="020B0604020202020204" pitchFamily="34" charset="0"/>
              <a:buChar char="•"/>
            </a:pPr>
            <a:endParaRPr lang="en-US" sz="1400" dirty="0">
              <a:cs typeface="Arial" panose="020B0604020202020204" pitchFamily="34" charset="0"/>
            </a:endParaRPr>
          </a:p>
          <a:p>
            <a:pPr marL="285750" indent="-285750">
              <a:buFont typeface="Arial" panose="020B0604020202020204" pitchFamily="34" charset="0"/>
              <a:buChar char="•"/>
            </a:pPr>
            <a:r>
              <a:rPr lang="en-US" sz="1400" dirty="0">
                <a:cs typeface="Arial" panose="020B0604020202020204" pitchFamily="34" charset="0"/>
              </a:rPr>
              <a:t>After clicking this button, an alert box will appear informing that the order is placed successfully. After clicking ‘OK’ the user will be directed to the next Thank you page.</a:t>
            </a:r>
          </a:p>
        </p:txBody>
      </p:sp>
      <p:pic>
        <p:nvPicPr>
          <p:cNvPr id="7" name="Content Placeholder 6">
            <a:extLst>
              <a:ext uri="{FF2B5EF4-FFF2-40B4-BE49-F238E27FC236}">
                <a16:creationId xmlns:a16="http://schemas.microsoft.com/office/drawing/2014/main" id="{5238896C-C78E-AA6E-C9D4-500B5A58768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7878"/>
          <a:stretch/>
        </p:blipFill>
        <p:spPr>
          <a:xfrm>
            <a:off x="69850" y="3435850"/>
            <a:ext cx="5410200" cy="2856339"/>
          </a:xfrm>
          <a:prstGeom prst="rect">
            <a:avLst/>
          </a:prstGeom>
        </p:spPr>
      </p:pic>
      <p:pic>
        <p:nvPicPr>
          <p:cNvPr id="8" name="Picture 7">
            <a:extLst>
              <a:ext uri="{FF2B5EF4-FFF2-40B4-BE49-F238E27FC236}">
                <a16:creationId xmlns:a16="http://schemas.microsoft.com/office/drawing/2014/main" id="{AA38179B-0AA7-CDA1-FA1E-7FA63CCDA83C}"/>
              </a:ext>
            </a:extLst>
          </p:cNvPr>
          <p:cNvPicPr>
            <a:picLocks noChangeAspect="1"/>
          </p:cNvPicPr>
          <p:nvPr/>
        </p:nvPicPr>
        <p:blipFill>
          <a:blip r:embed="rId3"/>
          <a:stretch>
            <a:fillRect/>
          </a:stretch>
        </p:blipFill>
        <p:spPr>
          <a:xfrm>
            <a:off x="18231" y="895360"/>
            <a:ext cx="5690419" cy="2479666"/>
          </a:xfrm>
          <a:prstGeom prst="rect">
            <a:avLst/>
          </a:prstGeom>
        </p:spPr>
      </p:pic>
    </p:spTree>
    <p:extLst>
      <p:ext uri="{BB962C8B-B14F-4D97-AF65-F5344CB8AC3E}">
        <p14:creationId xmlns:p14="http://schemas.microsoft.com/office/powerpoint/2010/main" val="38086429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897</Words>
  <Application>Microsoft Office PowerPoint</Application>
  <PresentationFormat>Custom</PresentationFormat>
  <Paragraphs>87</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Times New Roman</vt:lpstr>
      <vt:lpstr>Office Theme</vt:lpstr>
      <vt:lpstr>PowerPoint Presentation</vt:lpstr>
      <vt:lpstr>AUTOMOV’S APPROACH</vt:lpstr>
      <vt:lpstr>INDEX PAGE</vt:lpstr>
      <vt:lpstr>LOGIN PAGE</vt:lpstr>
      <vt:lpstr>HOME PAGE</vt:lpstr>
      <vt:lpstr>WEBSITE’S DASHBOARD</vt:lpstr>
      <vt:lpstr>CAR INTERIOR</vt:lpstr>
      <vt:lpstr>CAR MODELS</vt:lpstr>
      <vt:lpstr>PAYMENT GATEWAY</vt:lpstr>
    </vt:vector>
  </TitlesOfParts>
  <Company>CCC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ABC</dc:creator>
  <cp:lastModifiedBy>ARUSH GUPTA</cp:lastModifiedBy>
  <cp:revision>1556</cp:revision>
  <dcterms:created xsi:type="dcterms:W3CDTF">2021-07-05T10:09:00Z</dcterms:created>
  <dcterms:modified xsi:type="dcterms:W3CDTF">2023-06-06T18:24:46Z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1033-11.2.0.10466</vt:lpwstr>
  </property>
  <property fmtid="{D5CDD505-2E9C-101B-9397-08002B2CF9AE}" pid="3" name="ICV">
    <vt:lpwstr>57CEBD78968D47E8A1C50CE18D5DD9A5</vt:lpwstr>
  </property>
</Properties>
</file>